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7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76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0" r:id="rId39"/>
    <p:sldId id="27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6B9"/>
    <a:srgbClr val="BDBEC0"/>
    <a:srgbClr val="C7C8CA"/>
    <a:srgbClr val="AEB0B3"/>
    <a:srgbClr val="ABADB0"/>
    <a:srgbClr val="4D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217" autoAdjust="0"/>
  </p:normalViewPr>
  <p:slideViewPr>
    <p:cSldViewPr snapToGrid="0" snapToObjects="1">
      <p:cViewPr varScale="1">
        <p:scale>
          <a:sx n="160" d="100"/>
          <a:sy n="160" d="100"/>
        </p:scale>
        <p:origin x="19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06D32B-BDA4-41E2-BA4C-9BA4BD974E7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F2C5D0-9B76-4480-B582-D62B812723B1}">
      <dgm:prSet/>
      <dgm:spPr/>
      <dgm:t>
        <a:bodyPr/>
        <a:lstStyle/>
        <a:p>
          <a:r>
            <a:rPr lang="en-US" b="0" i="0"/>
            <a:t>Compose data storage, movement and processing services into data flow pipelines</a:t>
          </a:r>
          <a:endParaRPr lang="en-US"/>
        </a:p>
      </dgm:t>
    </dgm:pt>
    <dgm:pt modelId="{0EED6055-0DE9-4AF5-AE9F-8097A491D4DD}" type="parTrans" cxnId="{D3EF86AF-E53E-431F-B8A8-CD37FAE3F676}">
      <dgm:prSet/>
      <dgm:spPr/>
      <dgm:t>
        <a:bodyPr/>
        <a:lstStyle/>
        <a:p>
          <a:endParaRPr lang="en-US"/>
        </a:p>
      </dgm:t>
    </dgm:pt>
    <dgm:pt modelId="{B7D6390D-1AD4-4DA1-A239-9E56CD62B09B}" type="sibTrans" cxnId="{D3EF86AF-E53E-431F-B8A8-CD37FAE3F676}">
      <dgm:prSet/>
      <dgm:spPr/>
      <dgm:t>
        <a:bodyPr/>
        <a:lstStyle/>
        <a:p>
          <a:endParaRPr lang="en-US"/>
        </a:p>
      </dgm:t>
    </dgm:pt>
    <dgm:pt modelId="{F9562D87-628A-49A2-9059-50DFC70F4C1D}">
      <dgm:prSet/>
      <dgm:spPr/>
      <dgm:t>
        <a:bodyPr/>
        <a:lstStyle/>
        <a:p>
          <a:r>
            <a:rPr lang="en-US" b="0" i="0"/>
            <a:t>Enhanced HDInsight integration including HCAT and on-demand cluster management</a:t>
          </a:r>
          <a:endParaRPr lang="en-US"/>
        </a:p>
      </dgm:t>
    </dgm:pt>
    <dgm:pt modelId="{0D097E3C-6941-4E0A-8940-9E46E0305B9E}" type="parTrans" cxnId="{B10E3BE1-F3FF-41A5-BEC9-E31A5A86884B}">
      <dgm:prSet/>
      <dgm:spPr/>
      <dgm:t>
        <a:bodyPr/>
        <a:lstStyle/>
        <a:p>
          <a:endParaRPr lang="en-US"/>
        </a:p>
      </dgm:t>
    </dgm:pt>
    <dgm:pt modelId="{04AEBAD6-A0A9-4336-B204-5B4F1D9236CF}" type="sibTrans" cxnId="{B10E3BE1-F3FF-41A5-BEC9-E31A5A86884B}">
      <dgm:prSet/>
      <dgm:spPr/>
      <dgm:t>
        <a:bodyPr/>
        <a:lstStyle/>
        <a:p>
          <a:endParaRPr lang="en-US"/>
        </a:p>
      </dgm:t>
    </dgm:pt>
    <dgm:pt modelId="{96821C29-5575-4AA2-A8FC-4009F660E5C0}">
      <dgm:prSet/>
      <dgm:spPr/>
      <dgm:t>
        <a:bodyPr/>
        <a:lstStyle/>
        <a:p>
          <a:r>
            <a:rPr lang="en-US" b="0" i="0"/>
            <a:t>Schedule data pipelines with fine-tuned control</a:t>
          </a:r>
          <a:endParaRPr lang="en-US"/>
        </a:p>
      </dgm:t>
    </dgm:pt>
    <dgm:pt modelId="{B6AC5EA0-90D3-4F8C-A603-5086F77E8FE6}" type="parTrans" cxnId="{8A9CE6FA-C2BF-46C8-BA95-F544D89D16CA}">
      <dgm:prSet/>
      <dgm:spPr/>
      <dgm:t>
        <a:bodyPr/>
        <a:lstStyle/>
        <a:p>
          <a:endParaRPr lang="en-US"/>
        </a:p>
      </dgm:t>
    </dgm:pt>
    <dgm:pt modelId="{1743A82B-077B-405E-88E5-5C08548BDC6F}" type="sibTrans" cxnId="{8A9CE6FA-C2BF-46C8-BA95-F544D89D16CA}">
      <dgm:prSet/>
      <dgm:spPr/>
      <dgm:t>
        <a:bodyPr/>
        <a:lstStyle/>
        <a:p>
          <a:endParaRPr lang="en-US"/>
        </a:p>
      </dgm:t>
    </dgm:pt>
    <dgm:pt modelId="{EE79DEC3-9B61-4696-ACFF-B25E2B2D3D3E}">
      <dgm:prSet/>
      <dgm:spPr/>
      <dgm:t>
        <a:bodyPr/>
        <a:lstStyle/>
        <a:p>
          <a:r>
            <a:rPr lang="en-US" b="0" i="0"/>
            <a:t>New data connectors for on-premises and cloud data sources</a:t>
          </a:r>
          <a:endParaRPr lang="en-US"/>
        </a:p>
      </dgm:t>
    </dgm:pt>
    <dgm:pt modelId="{E1D72F8E-6725-413F-9FC4-47D50EADECCF}" type="parTrans" cxnId="{59935250-538C-47A8-8328-5253F68CF18D}">
      <dgm:prSet/>
      <dgm:spPr/>
      <dgm:t>
        <a:bodyPr/>
        <a:lstStyle/>
        <a:p>
          <a:endParaRPr lang="en-US"/>
        </a:p>
      </dgm:t>
    </dgm:pt>
    <dgm:pt modelId="{721BADC4-FAC0-4EA0-B8C5-B24610772D45}" type="sibTrans" cxnId="{59935250-538C-47A8-8328-5253F68CF18D}">
      <dgm:prSet/>
      <dgm:spPr/>
      <dgm:t>
        <a:bodyPr/>
        <a:lstStyle/>
        <a:p>
          <a:endParaRPr lang="en-US"/>
        </a:p>
      </dgm:t>
    </dgm:pt>
    <dgm:pt modelId="{DEAE6916-E332-4FB2-913B-1BE93F1C3F88}">
      <dgm:prSet/>
      <dgm:spPr/>
      <dgm:t>
        <a:bodyPr/>
        <a:lstStyle/>
        <a:p>
          <a:r>
            <a:rPr lang="en-US" b="0" i="0"/>
            <a:t>Integration with Azure Machine Learning and Azure Batch</a:t>
          </a:r>
          <a:endParaRPr lang="en-US"/>
        </a:p>
      </dgm:t>
    </dgm:pt>
    <dgm:pt modelId="{B470BCA2-4D76-485F-B4C0-695313AF0DDB}" type="parTrans" cxnId="{4DE3F7E0-2CDA-4C07-BA9E-CAEC2F3242AE}">
      <dgm:prSet/>
      <dgm:spPr/>
      <dgm:t>
        <a:bodyPr/>
        <a:lstStyle/>
        <a:p>
          <a:endParaRPr lang="en-US"/>
        </a:p>
      </dgm:t>
    </dgm:pt>
    <dgm:pt modelId="{48BA8A04-7BE6-4C9C-8F57-4A45B380BDE0}" type="sibTrans" cxnId="{4DE3F7E0-2CDA-4C07-BA9E-CAEC2F3242AE}">
      <dgm:prSet/>
      <dgm:spPr/>
      <dgm:t>
        <a:bodyPr/>
        <a:lstStyle/>
        <a:p>
          <a:endParaRPr lang="en-US"/>
        </a:p>
      </dgm:t>
    </dgm:pt>
    <dgm:pt modelId="{C940FBB6-DA9F-4885-A008-B22891F1FB48}">
      <dgm:prSet/>
      <dgm:spPr/>
      <dgm:t>
        <a:bodyPr/>
        <a:lstStyle/>
        <a:p>
          <a:r>
            <a:rPr lang="en-US" b="0" i="0"/>
            <a:t>Globally deployed data movement as a service</a:t>
          </a:r>
          <a:endParaRPr lang="en-US"/>
        </a:p>
      </dgm:t>
    </dgm:pt>
    <dgm:pt modelId="{D7960E05-BA7E-46B3-9750-893685513DB1}" type="parTrans" cxnId="{2FBB69E0-CF66-4466-AA5E-1529944EAAFF}">
      <dgm:prSet/>
      <dgm:spPr/>
      <dgm:t>
        <a:bodyPr/>
        <a:lstStyle/>
        <a:p>
          <a:endParaRPr lang="en-US"/>
        </a:p>
      </dgm:t>
    </dgm:pt>
    <dgm:pt modelId="{D5F2A249-68B6-49A7-9C9B-F5E95924C83B}" type="sibTrans" cxnId="{2FBB69E0-CF66-4466-AA5E-1529944EAAFF}">
      <dgm:prSet/>
      <dgm:spPr/>
      <dgm:t>
        <a:bodyPr/>
        <a:lstStyle/>
        <a:p>
          <a:endParaRPr lang="en-US"/>
        </a:p>
      </dgm:t>
    </dgm:pt>
    <dgm:pt modelId="{C65298CF-B019-4241-91F6-74CE7021F01D}">
      <dgm:prSet/>
      <dgm:spPr/>
      <dgm:t>
        <a:bodyPr/>
        <a:lstStyle/>
        <a:p>
          <a:r>
            <a:rPr lang="en-US" b="0" i="0"/>
            <a:t>Create, edit and deploy data pipelines with a Visual Studio plug-in</a:t>
          </a:r>
          <a:endParaRPr lang="en-US"/>
        </a:p>
      </dgm:t>
    </dgm:pt>
    <dgm:pt modelId="{F409E1B3-1C14-453D-BB7D-7C890328E7DB}" type="parTrans" cxnId="{F638A983-D3FB-40B3-9ABC-69E390B67BF1}">
      <dgm:prSet/>
      <dgm:spPr/>
      <dgm:t>
        <a:bodyPr/>
        <a:lstStyle/>
        <a:p>
          <a:endParaRPr lang="en-US"/>
        </a:p>
      </dgm:t>
    </dgm:pt>
    <dgm:pt modelId="{A00992B4-11F6-4FC7-9C19-1033127BCB57}" type="sibTrans" cxnId="{F638A983-D3FB-40B3-9ABC-69E390B67BF1}">
      <dgm:prSet/>
      <dgm:spPr/>
      <dgm:t>
        <a:bodyPr/>
        <a:lstStyle/>
        <a:p>
          <a:endParaRPr lang="en-US"/>
        </a:p>
      </dgm:t>
    </dgm:pt>
    <dgm:pt modelId="{51E63A95-F43E-46C1-A7FB-638E4FCB2905}" type="pres">
      <dgm:prSet presAssocID="{7906D32B-BDA4-41E2-BA4C-9BA4BD974E75}" presName="root" presStyleCnt="0">
        <dgm:presLayoutVars>
          <dgm:dir/>
          <dgm:resizeHandles val="exact"/>
        </dgm:presLayoutVars>
      </dgm:prSet>
      <dgm:spPr/>
    </dgm:pt>
    <dgm:pt modelId="{68AE65E4-3FD5-4A01-B26B-02DF89C5FFB0}" type="pres">
      <dgm:prSet presAssocID="{DAF2C5D0-9B76-4480-B582-D62B812723B1}" presName="compNode" presStyleCnt="0"/>
      <dgm:spPr/>
    </dgm:pt>
    <dgm:pt modelId="{235B61B3-FFD3-40CA-9218-4638C30D62D9}" type="pres">
      <dgm:prSet presAssocID="{DAF2C5D0-9B76-4480-B582-D62B812723B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FFFF00"/>
          </a:solidFill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9254C5-3D12-48CD-9385-4EEB8A388EE9}" type="pres">
      <dgm:prSet presAssocID="{DAF2C5D0-9B76-4480-B582-D62B812723B1}" presName="spaceRect" presStyleCnt="0"/>
      <dgm:spPr/>
    </dgm:pt>
    <dgm:pt modelId="{7E7519D5-A338-47EB-8298-27FC71B460F2}" type="pres">
      <dgm:prSet presAssocID="{DAF2C5D0-9B76-4480-B582-D62B812723B1}" presName="textRect" presStyleLbl="revTx" presStyleIdx="0" presStyleCnt="7">
        <dgm:presLayoutVars>
          <dgm:chMax val="1"/>
          <dgm:chPref val="1"/>
        </dgm:presLayoutVars>
      </dgm:prSet>
      <dgm:spPr/>
    </dgm:pt>
    <dgm:pt modelId="{16CE5E81-DD27-4C43-B6CA-5C87E2AB80B1}" type="pres">
      <dgm:prSet presAssocID="{B7D6390D-1AD4-4DA1-A239-9E56CD62B09B}" presName="sibTrans" presStyleCnt="0"/>
      <dgm:spPr/>
    </dgm:pt>
    <dgm:pt modelId="{20AFB570-CDAB-435D-BF9A-917677D69C9A}" type="pres">
      <dgm:prSet presAssocID="{F9562D87-628A-49A2-9059-50DFC70F4C1D}" presName="compNode" presStyleCnt="0"/>
      <dgm:spPr/>
    </dgm:pt>
    <dgm:pt modelId="{E6550270-0D3B-4E05-B3AA-C021563F886B}" type="pres">
      <dgm:prSet presAssocID="{F9562D87-628A-49A2-9059-50DFC70F4C1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1FFD07-84B9-44B2-9822-5CF292BE587C}" type="pres">
      <dgm:prSet presAssocID="{F9562D87-628A-49A2-9059-50DFC70F4C1D}" presName="spaceRect" presStyleCnt="0"/>
      <dgm:spPr/>
    </dgm:pt>
    <dgm:pt modelId="{9D8EAF0D-070A-4D06-B9C7-F3B48568F206}" type="pres">
      <dgm:prSet presAssocID="{F9562D87-628A-49A2-9059-50DFC70F4C1D}" presName="textRect" presStyleLbl="revTx" presStyleIdx="1" presStyleCnt="7">
        <dgm:presLayoutVars>
          <dgm:chMax val="1"/>
          <dgm:chPref val="1"/>
        </dgm:presLayoutVars>
      </dgm:prSet>
      <dgm:spPr/>
    </dgm:pt>
    <dgm:pt modelId="{BEF6B853-C084-46F0-AC78-C38014FD2485}" type="pres">
      <dgm:prSet presAssocID="{04AEBAD6-A0A9-4336-B204-5B4F1D9236CF}" presName="sibTrans" presStyleCnt="0"/>
      <dgm:spPr/>
    </dgm:pt>
    <dgm:pt modelId="{8A6714C1-14C9-403C-AFAB-4A4BA9DBDFB6}" type="pres">
      <dgm:prSet presAssocID="{96821C29-5575-4AA2-A8FC-4009F660E5C0}" presName="compNode" presStyleCnt="0"/>
      <dgm:spPr/>
    </dgm:pt>
    <dgm:pt modelId="{4464EE90-650F-4218-9D46-DCE3F149FA41}" type="pres">
      <dgm:prSet presAssocID="{96821C29-5575-4AA2-A8FC-4009F660E5C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FFFF00"/>
          </a:solidFill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B9A2256-607E-4E6D-9D1D-DD3FDED5AC8C}" type="pres">
      <dgm:prSet presAssocID="{96821C29-5575-4AA2-A8FC-4009F660E5C0}" presName="spaceRect" presStyleCnt="0"/>
      <dgm:spPr/>
    </dgm:pt>
    <dgm:pt modelId="{480B2680-932B-4ACC-81A0-E51E4F383918}" type="pres">
      <dgm:prSet presAssocID="{96821C29-5575-4AA2-A8FC-4009F660E5C0}" presName="textRect" presStyleLbl="revTx" presStyleIdx="2" presStyleCnt="7">
        <dgm:presLayoutVars>
          <dgm:chMax val="1"/>
          <dgm:chPref val="1"/>
        </dgm:presLayoutVars>
      </dgm:prSet>
      <dgm:spPr/>
    </dgm:pt>
    <dgm:pt modelId="{27B3CE54-72B0-4EB1-B929-0D0E3BF8F28E}" type="pres">
      <dgm:prSet presAssocID="{1743A82B-077B-405E-88E5-5C08548BDC6F}" presName="sibTrans" presStyleCnt="0"/>
      <dgm:spPr/>
    </dgm:pt>
    <dgm:pt modelId="{1161A2AE-8F48-4B8D-A85F-41A63BC38062}" type="pres">
      <dgm:prSet presAssocID="{EE79DEC3-9B61-4696-ACFF-B25E2B2D3D3E}" presName="compNode" presStyleCnt="0"/>
      <dgm:spPr/>
    </dgm:pt>
    <dgm:pt modelId="{96219792-4B92-4E4B-9E69-5BFC0498B317}" type="pres">
      <dgm:prSet presAssocID="{EE79DEC3-9B61-4696-ACFF-B25E2B2D3D3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8622971-0544-453E-A44C-73CD99B87B73}" type="pres">
      <dgm:prSet presAssocID="{EE79DEC3-9B61-4696-ACFF-B25E2B2D3D3E}" presName="spaceRect" presStyleCnt="0"/>
      <dgm:spPr/>
    </dgm:pt>
    <dgm:pt modelId="{6C327B5D-9D28-41D0-8387-DBEBC094E004}" type="pres">
      <dgm:prSet presAssocID="{EE79DEC3-9B61-4696-ACFF-B25E2B2D3D3E}" presName="textRect" presStyleLbl="revTx" presStyleIdx="3" presStyleCnt="7">
        <dgm:presLayoutVars>
          <dgm:chMax val="1"/>
          <dgm:chPref val="1"/>
        </dgm:presLayoutVars>
      </dgm:prSet>
      <dgm:spPr/>
    </dgm:pt>
    <dgm:pt modelId="{63A988C3-4159-4F90-AD97-6169B5BBDD5C}" type="pres">
      <dgm:prSet presAssocID="{721BADC4-FAC0-4EA0-B8C5-B24610772D45}" presName="sibTrans" presStyleCnt="0"/>
      <dgm:spPr/>
    </dgm:pt>
    <dgm:pt modelId="{AC61FDEE-3D0F-4ED4-A9B3-BF04EF1CECB9}" type="pres">
      <dgm:prSet presAssocID="{DEAE6916-E332-4FB2-913B-1BE93F1C3F88}" presName="compNode" presStyleCnt="0"/>
      <dgm:spPr/>
    </dgm:pt>
    <dgm:pt modelId="{A9D32504-349D-48EB-9C93-D88B016AC872}" type="pres">
      <dgm:prSet presAssocID="{DEAE6916-E332-4FB2-913B-1BE93F1C3F8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368A25-9C1E-4AAB-8D3B-AAC97C120815}" type="pres">
      <dgm:prSet presAssocID="{DEAE6916-E332-4FB2-913B-1BE93F1C3F88}" presName="spaceRect" presStyleCnt="0"/>
      <dgm:spPr/>
    </dgm:pt>
    <dgm:pt modelId="{E6047289-1867-4FB3-80B3-AA4F7DC6CCEC}" type="pres">
      <dgm:prSet presAssocID="{DEAE6916-E332-4FB2-913B-1BE93F1C3F88}" presName="textRect" presStyleLbl="revTx" presStyleIdx="4" presStyleCnt="7">
        <dgm:presLayoutVars>
          <dgm:chMax val="1"/>
          <dgm:chPref val="1"/>
        </dgm:presLayoutVars>
      </dgm:prSet>
      <dgm:spPr/>
    </dgm:pt>
    <dgm:pt modelId="{0D0A5434-7546-4573-9305-D554FD4CB7DF}" type="pres">
      <dgm:prSet presAssocID="{48BA8A04-7BE6-4C9C-8F57-4A45B380BDE0}" presName="sibTrans" presStyleCnt="0"/>
      <dgm:spPr/>
    </dgm:pt>
    <dgm:pt modelId="{99304B1E-BA74-4A56-A7E2-94421242BF0B}" type="pres">
      <dgm:prSet presAssocID="{C940FBB6-DA9F-4885-A008-B22891F1FB48}" presName="compNode" presStyleCnt="0"/>
      <dgm:spPr/>
    </dgm:pt>
    <dgm:pt modelId="{9FD34688-B70D-46E3-AA0B-B3FF221EA00E}" type="pres">
      <dgm:prSet presAssocID="{C940FBB6-DA9F-4885-A008-B22891F1FB4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7389E22-C8BD-492C-8FB6-E2CF7E88F7FA}" type="pres">
      <dgm:prSet presAssocID="{C940FBB6-DA9F-4885-A008-B22891F1FB48}" presName="spaceRect" presStyleCnt="0"/>
      <dgm:spPr/>
    </dgm:pt>
    <dgm:pt modelId="{62945C43-30D3-4C24-880D-74D860D00ED1}" type="pres">
      <dgm:prSet presAssocID="{C940FBB6-DA9F-4885-A008-B22891F1FB48}" presName="textRect" presStyleLbl="revTx" presStyleIdx="5" presStyleCnt="7">
        <dgm:presLayoutVars>
          <dgm:chMax val="1"/>
          <dgm:chPref val="1"/>
        </dgm:presLayoutVars>
      </dgm:prSet>
      <dgm:spPr/>
    </dgm:pt>
    <dgm:pt modelId="{5022CDC3-EB86-4B87-9FF7-7DAD789E46F0}" type="pres">
      <dgm:prSet presAssocID="{D5F2A249-68B6-49A7-9C9B-F5E95924C83B}" presName="sibTrans" presStyleCnt="0"/>
      <dgm:spPr/>
    </dgm:pt>
    <dgm:pt modelId="{E0EE9063-FDD1-4CF1-A169-C20AA7C43098}" type="pres">
      <dgm:prSet presAssocID="{C65298CF-B019-4241-91F6-74CE7021F01D}" presName="compNode" presStyleCnt="0"/>
      <dgm:spPr/>
    </dgm:pt>
    <dgm:pt modelId="{C9FCB7BA-7121-4700-99AB-5656161FFC65}" type="pres">
      <dgm:prSet presAssocID="{C65298CF-B019-4241-91F6-74CE7021F01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solidFill>
            <a:srgbClr val="FFFF00"/>
          </a:solidFill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1ECA8B4F-278E-40BB-AEE9-EAC348350638}" type="pres">
      <dgm:prSet presAssocID="{C65298CF-B019-4241-91F6-74CE7021F01D}" presName="spaceRect" presStyleCnt="0"/>
      <dgm:spPr/>
    </dgm:pt>
    <dgm:pt modelId="{84C20DE9-E7B6-4EEA-8306-F8A823576A46}" type="pres">
      <dgm:prSet presAssocID="{C65298CF-B019-4241-91F6-74CE7021F01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219C53A-06B8-4EDA-A8ED-B17A403A7270}" type="presOf" srcId="{F9562D87-628A-49A2-9059-50DFC70F4C1D}" destId="{9D8EAF0D-070A-4D06-B9C7-F3B48568F206}" srcOrd="0" destOrd="0" presId="urn:microsoft.com/office/officeart/2018/2/layout/IconLabelList"/>
    <dgm:cxn modelId="{AD2E2C48-B682-479F-9A15-8B0888C1FE7A}" type="presOf" srcId="{96821C29-5575-4AA2-A8FC-4009F660E5C0}" destId="{480B2680-932B-4ACC-81A0-E51E4F383918}" srcOrd="0" destOrd="0" presId="urn:microsoft.com/office/officeart/2018/2/layout/IconLabelList"/>
    <dgm:cxn modelId="{B8475C48-B88F-4E65-B6CE-FF648AE17D64}" type="presOf" srcId="{DAF2C5D0-9B76-4480-B582-D62B812723B1}" destId="{7E7519D5-A338-47EB-8298-27FC71B460F2}" srcOrd="0" destOrd="0" presId="urn:microsoft.com/office/officeart/2018/2/layout/IconLabelList"/>
    <dgm:cxn modelId="{9F32684F-3FFC-478E-B9E9-EF0A5F47AC82}" type="presOf" srcId="{C940FBB6-DA9F-4885-A008-B22891F1FB48}" destId="{62945C43-30D3-4C24-880D-74D860D00ED1}" srcOrd="0" destOrd="0" presId="urn:microsoft.com/office/officeart/2018/2/layout/IconLabelList"/>
    <dgm:cxn modelId="{59935250-538C-47A8-8328-5253F68CF18D}" srcId="{7906D32B-BDA4-41E2-BA4C-9BA4BD974E75}" destId="{EE79DEC3-9B61-4696-ACFF-B25E2B2D3D3E}" srcOrd="3" destOrd="0" parTransId="{E1D72F8E-6725-413F-9FC4-47D50EADECCF}" sibTransId="{721BADC4-FAC0-4EA0-B8C5-B24610772D45}"/>
    <dgm:cxn modelId="{CEA2777A-6CD5-4371-9330-B4988E37E177}" type="presOf" srcId="{DEAE6916-E332-4FB2-913B-1BE93F1C3F88}" destId="{E6047289-1867-4FB3-80B3-AA4F7DC6CCEC}" srcOrd="0" destOrd="0" presId="urn:microsoft.com/office/officeart/2018/2/layout/IconLabelList"/>
    <dgm:cxn modelId="{9FFA6680-E1E9-4EE0-8E54-D42A832FCFDA}" type="presOf" srcId="{7906D32B-BDA4-41E2-BA4C-9BA4BD974E75}" destId="{51E63A95-F43E-46C1-A7FB-638E4FCB2905}" srcOrd="0" destOrd="0" presId="urn:microsoft.com/office/officeart/2018/2/layout/IconLabelList"/>
    <dgm:cxn modelId="{F638A983-D3FB-40B3-9ABC-69E390B67BF1}" srcId="{7906D32B-BDA4-41E2-BA4C-9BA4BD974E75}" destId="{C65298CF-B019-4241-91F6-74CE7021F01D}" srcOrd="6" destOrd="0" parTransId="{F409E1B3-1C14-453D-BB7D-7C890328E7DB}" sibTransId="{A00992B4-11F6-4FC7-9C19-1033127BCB57}"/>
    <dgm:cxn modelId="{26D9F495-4BB6-4480-B8B6-D6DD0061018A}" type="presOf" srcId="{EE79DEC3-9B61-4696-ACFF-B25E2B2D3D3E}" destId="{6C327B5D-9D28-41D0-8387-DBEBC094E004}" srcOrd="0" destOrd="0" presId="urn:microsoft.com/office/officeart/2018/2/layout/IconLabelList"/>
    <dgm:cxn modelId="{D3EF86AF-E53E-431F-B8A8-CD37FAE3F676}" srcId="{7906D32B-BDA4-41E2-BA4C-9BA4BD974E75}" destId="{DAF2C5D0-9B76-4480-B582-D62B812723B1}" srcOrd="0" destOrd="0" parTransId="{0EED6055-0DE9-4AF5-AE9F-8097A491D4DD}" sibTransId="{B7D6390D-1AD4-4DA1-A239-9E56CD62B09B}"/>
    <dgm:cxn modelId="{70F22ECE-D5DD-4F71-9B0F-13AC0178EFB4}" type="presOf" srcId="{C65298CF-B019-4241-91F6-74CE7021F01D}" destId="{84C20DE9-E7B6-4EEA-8306-F8A823576A46}" srcOrd="0" destOrd="0" presId="urn:microsoft.com/office/officeart/2018/2/layout/IconLabelList"/>
    <dgm:cxn modelId="{2FBB69E0-CF66-4466-AA5E-1529944EAAFF}" srcId="{7906D32B-BDA4-41E2-BA4C-9BA4BD974E75}" destId="{C940FBB6-DA9F-4885-A008-B22891F1FB48}" srcOrd="5" destOrd="0" parTransId="{D7960E05-BA7E-46B3-9750-893685513DB1}" sibTransId="{D5F2A249-68B6-49A7-9C9B-F5E95924C83B}"/>
    <dgm:cxn modelId="{4DE3F7E0-2CDA-4C07-BA9E-CAEC2F3242AE}" srcId="{7906D32B-BDA4-41E2-BA4C-9BA4BD974E75}" destId="{DEAE6916-E332-4FB2-913B-1BE93F1C3F88}" srcOrd="4" destOrd="0" parTransId="{B470BCA2-4D76-485F-B4C0-695313AF0DDB}" sibTransId="{48BA8A04-7BE6-4C9C-8F57-4A45B380BDE0}"/>
    <dgm:cxn modelId="{B10E3BE1-F3FF-41A5-BEC9-E31A5A86884B}" srcId="{7906D32B-BDA4-41E2-BA4C-9BA4BD974E75}" destId="{F9562D87-628A-49A2-9059-50DFC70F4C1D}" srcOrd="1" destOrd="0" parTransId="{0D097E3C-6941-4E0A-8940-9E46E0305B9E}" sibTransId="{04AEBAD6-A0A9-4336-B204-5B4F1D9236CF}"/>
    <dgm:cxn modelId="{8A9CE6FA-C2BF-46C8-BA95-F544D89D16CA}" srcId="{7906D32B-BDA4-41E2-BA4C-9BA4BD974E75}" destId="{96821C29-5575-4AA2-A8FC-4009F660E5C0}" srcOrd="2" destOrd="0" parTransId="{B6AC5EA0-90D3-4F8C-A603-5086F77E8FE6}" sibTransId="{1743A82B-077B-405E-88E5-5C08548BDC6F}"/>
    <dgm:cxn modelId="{3804C884-5182-4444-AA18-CD7E250906A0}" type="presParOf" srcId="{51E63A95-F43E-46C1-A7FB-638E4FCB2905}" destId="{68AE65E4-3FD5-4A01-B26B-02DF89C5FFB0}" srcOrd="0" destOrd="0" presId="urn:microsoft.com/office/officeart/2018/2/layout/IconLabelList"/>
    <dgm:cxn modelId="{99B1F482-8C57-448D-96BD-9FCE6A5457B5}" type="presParOf" srcId="{68AE65E4-3FD5-4A01-B26B-02DF89C5FFB0}" destId="{235B61B3-FFD3-40CA-9218-4638C30D62D9}" srcOrd="0" destOrd="0" presId="urn:microsoft.com/office/officeart/2018/2/layout/IconLabelList"/>
    <dgm:cxn modelId="{53CFB9FA-D55D-41C4-B3F5-4EBAC7C874E5}" type="presParOf" srcId="{68AE65E4-3FD5-4A01-B26B-02DF89C5FFB0}" destId="{809254C5-3D12-48CD-9385-4EEB8A388EE9}" srcOrd="1" destOrd="0" presId="urn:microsoft.com/office/officeart/2018/2/layout/IconLabelList"/>
    <dgm:cxn modelId="{DFC378D4-CE5F-4AB0-8D79-9B31E6D02886}" type="presParOf" srcId="{68AE65E4-3FD5-4A01-B26B-02DF89C5FFB0}" destId="{7E7519D5-A338-47EB-8298-27FC71B460F2}" srcOrd="2" destOrd="0" presId="urn:microsoft.com/office/officeart/2018/2/layout/IconLabelList"/>
    <dgm:cxn modelId="{7CE8E223-459A-4263-B6EC-940B542E67EE}" type="presParOf" srcId="{51E63A95-F43E-46C1-A7FB-638E4FCB2905}" destId="{16CE5E81-DD27-4C43-B6CA-5C87E2AB80B1}" srcOrd="1" destOrd="0" presId="urn:microsoft.com/office/officeart/2018/2/layout/IconLabelList"/>
    <dgm:cxn modelId="{3DCA9F15-5794-41BB-A9F6-81785B98CDE6}" type="presParOf" srcId="{51E63A95-F43E-46C1-A7FB-638E4FCB2905}" destId="{20AFB570-CDAB-435D-BF9A-917677D69C9A}" srcOrd="2" destOrd="0" presId="urn:microsoft.com/office/officeart/2018/2/layout/IconLabelList"/>
    <dgm:cxn modelId="{EC7AD72F-B901-43A9-B6D1-F4171C2434D3}" type="presParOf" srcId="{20AFB570-CDAB-435D-BF9A-917677D69C9A}" destId="{E6550270-0D3B-4E05-B3AA-C021563F886B}" srcOrd="0" destOrd="0" presId="urn:microsoft.com/office/officeart/2018/2/layout/IconLabelList"/>
    <dgm:cxn modelId="{C7F467E4-0BFC-4651-8278-73E017FFB319}" type="presParOf" srcId="{20AFB570-CDAB-435D-BF9A-917677D69C9A}" destId="{441FFD07-84B9-44B2-9822-5CF292BE587C}" srcOrd="1" destOrd="0" presId="urn:microsoft.com/office/officeart/2018/2/layout/IconLabelList"/>
    <dgm:cxn modelId="{766F9A06-0012-4F09-A95B-F9C63C6719F0}" type="presParOf" srcId="{20AFB570-CDAB-435D-BF9A-917677D69C9A}" destId="{9D8EAF0D-070A-4D06-B9C7-F3B48568F206}" srcOrd="2" destOrd="0" presId="urn:microsoft.com/office/officeart/2018/2/layout/IconLabelList"/>
    <dgm:cxn modelId="{593D6E68-E53B-4083-A332-FDADC1D89E1D}" type="presParOf" srcId="{51E63A95-F43E-46C1-A7FB-638E4FCB2905}" destId="{BEF6B853-C084-46F0-AC78-C38014FD2485}" srcOrd="3" destOrd="0" presId="urn:microsoft.com/office/officeart/2018/2/layout/IconLabelList"/>
    <dgm:cxn modelId="{577AC5B9-088C-4B35-9351-D6CA400775C6}" type="presParOf" srcId="{51E63A95-F43E-46C1-A7FB-638E4FCB2905}" destId="{8A6714C1-14C9-403C-AFAB-4A4BA9DBDFB6}" srcOrd="4" destOrd="0" presId="urn:microsoft.com/office/officeart/2018/2/layout/IconLabelList"/>
    <dgm:cxn modelId="{AB0A841E-82DD-427D-B3C4-65572D60B981}" type="presParOf" srcId="{8A6714C1-14C9-403C-AFAB-4A4BA9DBDFB6}" destId="{4464EE90-650F-4218-9D46-DCE3F149FA41}" srcOrd="0" destOrd="0" presId="urn:microsoft.com/office/officeart/2018/2/layout/IconLabelList"/>
    <dgm:cxn modelId="{1E3AAED3-C73E-45A6-AAD0-EB38FC187641}" type="presParOf" srcId="{8A6714C1-14C9-403C-AFAB-4A4BA9DBDFB6}" destId="{6B9A2256-607E-4E6D-9D1D-DD3FDED5AC8C}" srcOrd="1" destOrd="0" presId="urn:microsoft.com/office/officeart/2018/2/layout/IconLabelList"/>
    <dgm:cxn modelId="{F15C447F-2B17-4666-8D9C-822ED8964CE0}" type="presParOf" srcId="{8A6714C1-14C9-403C-AFAB-4A4BA9DBDFB6}" destId="{480B2680-932B-4ACC-81A0-E51E4F383918}" srcOrd="2" destOrd="0" presId="urn:microsoft.com/office/officeart/2018/2/layout/IconLabelList"/>
    <dgm:cxn modelId="{5CD2106D-6411-48BF-ABDC-FCA4C7D5993C}" type="presParOf" srcId="{51E63A95-F43E-46C1-A7FB-638E4FCB2905}" destId="{27B3CE54-72B0-4EB1-B929-0D0E3BF8F28E}" srcOrd="5" destOrd="0" presId="urn:microsoft.com/office/officeart/2018/2/layout/IconLabelList"/>
    <dgm:cxn modelId="{AA02937B-3E87-4072-AE55-A0E7FF5BA0FF}" type="presParOf" srcId="{51E63A95-F43E-46C1-A7FB-638E4FCB2905}" destId="{1161A2AE-8F48-4B8D-A85F-41A63BC38062}" srcOrd="6" destOrd="0" presId="urn:microsoft.com/office/officeart/2018/2/layout/IconLabelList"/>
    <dgm:cxn modelId="{6E69EAB5-3C3A-439F-AEAE-50149D031B93}" type="presParOf" srcId="{1161A2AE-8F48-4B8D-A85F-41A63BC38062}" destId="{96219792-4B92-4E4B-9E69-5BFC0498B317}" srcOrd="0" destOrd="0" presId="urn:microsoft.com/office/officeart/2018/2/layout/IconLabelList"/>
    <dgm:cxn modelId="{2253A9B8-3218-4C7A-9EDF-FE8BE2A2F232}" type="presParOf" srcId="{1161A2AE-8F48-4B8D-A85F-41A63BC38062}" destId="{28622971-0544-453E-A44C-73CD99B87B73}" srcOrd="1" destOrd="0" presId="urn:microsoft.com/office/officeart/2018/2/layout/IconLabelList"/>
    <dgm:cxn modelId="{1DC8D19D-8760-4F53-8098-557FF518CCAE}" type="presParOf" srcId="{1161A2AE-8F48-4B8D-A85F-41A63BC38062}" destId="{6C327B5D-9D28-41D0-8387-DBEBC094E004}" srcOrd="2" destOrd="0" presId="urn:microsoft.com/office/officeart/2018/2/layout/IconLabelList"/>
    <dgm:cxn modelId="{22E55B17-0C2E-4751-A256-13A9A9A2AC53}" type="presParOf" srcId="{51E63A95-F43E-46C1-A7FB-638E4FCB2905}" destId="{63A988C3-4159-4F90-AD97-6169B5BBDD5C}" srcOrd="7" destOrd="0" presId="urn:microsoft.com/office/officeart/2018/2/layout/IconLabelList"/>
    <dgm:cxn modelId="{9D5F60FB-D543-4E6F-A100-6ED25A2BF1DE}" type="presParOf" srcId="{51E63A95-F43E-46C1-A7FB-638E4FCB2905}" destId="{AC61FDEE-3D0F-4ED4-A9B3-BF04EF1CECB9}" srcOrd="8" destOrd="0" presId="urn:microsoft.com/office/officeart/2018/2/layout/IconLabelList"/>
    <dgm:cxn modelId="{2E29B0AD-3F48-4267-9E0C-240F5AA7AE22}" type="presParOf" srcId="{AC61FDEE-3D0F-4ED4-A9B3-BF04EF1CECB9}" destId="{A9D32504-349D-48EB-9C93-D88B016AC872}" srcOrd="0" destOrd="0" presId="urn:microsoft.com/office/officeart/2018/2/layout/IconLabelList"/>
    <dgm:cxn modelId="{2353C7B7-1CB2-4257-9CCC-F600B1146611}" type="presParOf" srcId="{AC61FDEE-3D0F-4ED4-A9B3-BF04EF1CECB9}" destId="{BD368A25-9C1E-4AAB-8D3B-AAC97C120815}" srcOrd="1" destOrd="0" presId="urn:microsoft.com/office/officeart/2018/2/layout/IconLabelList"/>
    <dgm:cxn modelId="{1EB191A0-04CD-4224-937E-547F7D432E28}" type="presParOf" srcId="{AC61FDEE-3D0F-4ED4-A9B3-BF04EF1CECB9}" destId="{E6047289-1867-4FB3-80B3-AA4F7DC6CCEC}" srcOrd="2" destOrd="0" presId="urn:microsoft.com/office/officeart/2018/2/layout/IconLabelList"/>
    <dgm:cxn modelId="{3F748470-628E-4DCB-998F-D407F72AD46A}" type="presParOf" srcId="{51E63A95-F43E-46C1-A7FB-638E4FCB2905}" destId="{0D0A5434-7546-4573-9305-D554FD4CB7DF}" srcOrd="9" destOrd="0" presId="urn:microsoft.com/office/officeart/2018/2/layout/IconLabelList"/>
    <dgm:cxn modelId="{5D867C15-2518-44D7-A697-555979FA60F9}" type="presParOf" srcId="{51E63A95-F43E-46C1-A7FB-638E4FCB2905}" destId="{99304B1E-BA74-4A56-A7E2-94421242BF0B}" srcOrd="10" destOrd="0" presId="urn:microsoft.com/office/officeart/2018/2/layout/IconLabelList"/>
    <dgm:cxn modelId="{D65040AD-8CC2-414F-801C-9447E8D3D1C7}" type="presParOf" srcId="{99304B1E-BA74-4A56-A7E2-94421242BF0B}" destId="{9FD34688-B70D-46E3-AA0B-B3FF221EA00E}" srcOrd="0" destOrd="0" presId="urn:microsoft.com/office/officeart/2018/2/layout/IconLabelList"/>
    <dgm:cxn modelId="{43922B6E-E931-47F8-93B4-82691EE6BC80}" type="presParOf" srcId="{99304B1E-BA74-4A56-A7E2-94421242BF0B}" destId="{67389E22-C8BD-492C-8FB6-E2CF7E88F7FA}" srcOrd="1" destOrd="0" presId="urn:microsoft.com/office/officeart/2018/2/layout/IconLabelList"/>
    <dgm:cxn modelId="{4095547C-53BE-4D80-A9A6-7465DB840C43}" type="presParOf" srcId="{99304B1E-BA74-4A56-A7E2-94421242BF0B}" destId="{62945C43-30D3-4C24-880D-74D860D00ED1}" srcOrd="2" destOrd="0" presId="urn:microsoft.com/office/officeart/2018/2/layout/IconLabelList"/>
    <dgm:cxn modelId="{5E4D73B2-552C-48F7-A706-4922673E9816}" type="presParOf" srcId="{51E63A95-F43E-46C1-A7FB-638E4FCB2905}" destId="{5022CDC3-EB86-4B87-9FF7-7DAD789E46F0}" srcOrd="11" destOrd="0" presId="urn:microsoft.com/office/officeart/2018/2/layout/IconLabelList"/>
    <dgm:cxn modelId="{DA2ED882-2D11-4877-934E-8144A51E87E7}" type="presParOf" srcId="{51E63A95-F43E-46C1-A7FB-638E4FCB2905}" destId="{E0EE9063-FDD1-4CF1-A169-C20AA7C43098}" srcOrd="12" destOrd="0" presId="urn:microsoft.com/office/officeart/2018/2/layout/IconLabelList"/>
    <dgm:cxn modelId="{A94263A3-7326-498F-B8F9-250760C82704}" type="presParOf" srcId="{E0EE9063-FDD1-4CF1-A169-C20AA7C43098}" destId="{C9FCB7BA-7121-4700-99AB-5656161FFC65}" srcOrd="0" destOrd="0" presId="urn:microsoft.com/office/officeart/2018/2/layout/IconLabelList"/>
    <dgm:cxn modelId="{7CD27F14-AE30-4088-9052-6F091A82C27C}" type="presParOf" srcId="{E0EE9063-FDD1-4CF1-A169-C20AA7C43098}" destId="{1ECA8B4F-278E-40BB-AEE9-EAC348350638}" srcOrd="1" destOrd="0" presId="urn:microsoft.com/office/officeart/2018/2/layout/IconLabelList"/>
    <dgm:cxn modelId="{2FE13DD1-1873-4126-B964-783019CCFB77}" type="presParOf" srcId="{E0EE9063-FDD1-4CF1-A169-C20AA7C43098}" destId="{84C20DE9-E7B6-4EEA-8306-F8A823576A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61B3-FFD3-40CA-9218-4638C30D62D9}">
      <dsp:nvSpPr>
        <dsp:cNvPr id="0" name=""/>
        <dsp:cNvSpPr/>
      </dsp:nvSpPr>
      <dsp:spPr>
        <a:xfrm>
          <a:off x="1015542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19D5-A338-47EB-8298-27FC71B460F2}">
      <dsp:nvSpPr>
        <dsp:cNvPr id="0" name=""/>
        <dsp:cNvSpPr/>
      </dsp:nvSpPr>
      <dsp:spPr>
        <a:xfrm>
          <a:off x="66652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Compose data storage, movement and processing services into data flow pipelines</a:t>
          </a:r>
          <a:endParaRPr lang="en-US" sz="1100" kern="1200"/>
        </a:p>
      </dsp:txBody>
      <dsp:txXfrm>
        <a:off x="666529" y="1226741"/>
        <a:ext cx="1269140" cy="507656"/>
      </dsp:txXfrm>
    </dsp:sp>
    <dsp:sp modelId="{E6550270-0D3B-4E05-B3AA-C021563F886B}">
      <dsp:nvSpPr>
        <dsp:cNvPr id="0" name=""/>
        <dsp:cNvSpPr/>
      </dsp:nvSpPr>
      <dsp:spPr>
        <a:xfrm>
          <a:off x="250678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EAF0D-070A-4D06-B9C7-F3B48568F206}">
      <dsp:nvSpPr>
        <dsp:cNvPr id="0" name=""/>
        <dsp:cNvSpPr/>
      </dsp:nvSpPr>
      <dsp:spPr>
        <a:xfrm>
          <a:off x="215776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Enhanced HDInsight integration including HCAT and on-demand cluster management</a:t>
          </a:r>
          <a:endParaRPr lang="en-US" sz="1100" kern="1200"/>
        </a:p>
      </dsp:txBody>
      <dsp:txXfrm>
        <a:off x="2157769" y="1226741"/>
        <a:ext cx="1269140" cy="507656"/>
      </dsp:txXfrm>
    </dsp:sp>
    <dsp:sp modelId="{4464EE90-650F-4218-9D46-DCE3F149FA41}">
      <dsp:nvSpPr>
        <dsp:cNvPr id="0" name=""/>
        <dsp:cNvSpPr/>
      </dsp:nvSpPr>
      <dsp:spPr>
        <a:xfrm>
          <a:off x="399802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B2680-932B-4ACC-81A0-E51E4F383918}">
      <dsp:nvSpPr>
        <dsp:cNvPr id="0" name=""/>
        <dsp:cNvSpPr/>
      </dsp:nvSpPr>
      <dsp:spPr>
        <a:xfrm>
          <a:off x="364900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Schedule data pipelines with fine-tuned control</a:t>
          </a:r>
          <a:endParaRPr lang="en-US" sz="1100" kern="1200"/>
        </a:p>
      </dsp:txBody>
      <dsp:txXfrm>
        <a:off x="3649009" y="1226741"/>
        <a:ext cx="1269140" cy="507656"/>
      </dsp:txXfrm>
    </dsp:sp>
    <dsp:sp modelId="{96219792-4B92-4E4B-9E69-5BFC0498B317}">
      <dsp:nvSpPr>
        <dsp:cNvPr id="0" name=""/>
        <dsp:cNvSpPr/>
      </dsp:nvSpPr>
      <dsp:spPr>
        <a:xfrm>
          <a:off x="548926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27B5D-9D28-41D0-8387-DBEBC094E004}">
      <dsp:nvSpPr>
        <dsp:cNvPr id="0" name=""/>
        <dsp:cNvSpPr/>
      </dsp:nvSpPr>
      <dsp:spPr>
        <a:xfrm>
          <a:off x="5140249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New data connectors for on-premises and cloud data sources</a:t>
          </a:r>
          <a:endParaRPr lang="en-US" sz="1100" kern="1200"/>
        </a:p>
      </dsp:txBody>
      <dsp:txXfrm>
        <a:off x="5140249" y="1226741"/>
        <a:ext cx="1269140" cy="507656"/>
      </dsp:txXfrm>
    </dsp:sp>
    <dsp:sp modelId="{A9D32504-349D-48EB-9C93-D88B016AC872}">
      <dsp:nvSpPr>
        <dsp:cNvPr id="0" name=""/>
        <dsp:cNvSpPr/>
      </dsp:nvSpPr>
      <dsp:spPr>
        <a:xfrm>
          <a:off x="698050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47289-1867-4FB3-80B3-AA4F7DC6CCEC}">
      <dsp:nvSpPr>
        <dsp:cNvPr id="0" name=""/>
        <dsp:cNvSpPr/>
      </dsp:nvSpPr>
      <dsp:spPr>
        <a:xfrm>
          <a:off x="6631490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Integration with Azure Machine Learning and Azure Batch</a:t>
          </a:r>
          <a:endParaRPr lang="en-US" sz="1100" kern="1200"/>
        </a:p>
      </dsp:txBody>
      <dsp:txXfrm>
        <a:off x="6631490" y="1226741"/>
        <a:ext cx="1269140" cy="507656"/>
      </dsp:txXfrm>
    </dsp:sp>
    <dsp:sp modelId="{9FD34688-B70D-46E3-AA0B-B3FF221EA00E}">
      <dsp:nvSpPr>
        <dsp:cNvPr id="0" name=""/>
        <dsp:cNvSpPr/>
      </dsp:nvSpPr>
      <dsp:spPr>
        <a:xfrm>
          <a:off x="8471743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45C43-30D3-4C24-880D-74D860D00ED1}">
      <dsp:nvSpPr>
        <dsp:cNvPr id="0" name=""/>
        <dsp:cNvSpPr/>
      </dsp:nvSpPr>
      <dsp:spPr>
        <a:xfrm>
          <a:off x="8122730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Globally deployed data movement as a service</a:t>
          </a:r>
          <a:endParaRPr lang="en-US" sz="1100" kern="1200"/>
        </a:p>
      </dsp:txBody>
      <dsp:txXfrm>
        <a:off x="8122730" y="1226741"/>
        <a:ext cx="1269140" cy="507656"/>
      </dsp:txXfrm>
    </dsp:sp>
    <dsp:sp modelId="{C9FCB7BA-7121-4700-99AB-5656161FFC65}">
      <dsp:nvSpPr>
        <dsp:cNvPr id="0" name=""/>
        <dsp:cNvSpPr/>
      </dsp:nvSpPr>
      <dsp:spPr>
        <a:xfrm>
          <a:off x="4743643" y="2051682"/>
          <a:ext cx="571113" cy="57111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20DE9-E7B6-4EEA-8306-F8A823576A46}">
      <dsp:nvSpPr>
        <dsp:cNvPr id="0" name=""/>
        <dsp:cNvSpPr/>
      </dsp:nvSpPr>
      <dsp:spPr>
        <a:xfrm>
          <a:off x="4394629" y="2849960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Create, edit and deploy data pipelines with a Visual Studio plug-in</a:t>
          </a:r>
          <a:endParaRPr lang="en-US" sz="1100" kern="1200"/>
        </a:p>
      </dsp:txBody>
      <dsp:txXfrm>
        <a:off x="4394629" y="2849960"/>
        <a:ext cx="1269140" cy="507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BF96C3-6123-4C73-BCE6-390888FF9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96F4D-4F41-4A07-9A43-E11A966AD3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CB29C-02E5-44A0-B737-FE641B1D2817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6923F-537D-4CBC-90B7-A4808FFD0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E1BA1-D1E4-411E-9E01-C8F5399BFE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CA34E-02FE-42EE-BA45-4002CE73F7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5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DF27C-23B7-9C40-8636-97E800621904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EC937-7A34-054B-8EB2-2349649578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2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EC937-7A34-054B-8EB2-2349649578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5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1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0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F976DE-F6A6-0149-ADAE-9BF528C6E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511239"/>
            <a:ext cx="16656424" cy="9369239"/>
          </a:xfrm>
          <a:prstGeom prst="rect">
            <a:avLst/>
          </a:prstGeom>
          <a:solidFill>
            <a:srgbClr val="BDBEC0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49FAD6-8D2E-3F4B-BA86-AAC4EDBA9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1507538" y="638576"/>
            <a:ext cx="1103670" cy="543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886DC5-31D1-884F-A425-C917FE781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1976286" y="735260"/>
            <a:ext cx="1269845" cy="62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5C6DD-CDAE-A643-9E13-29D2552680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2487" y="66765"/>
            <a:ext cx="3066380" cy="15038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2DA949-579F-6448-8C50-6AFB1BF34029}"/>
              </a:ext>
            </a:extLst>
          </p:cNvPr>
          <p:cNvSpPr/>
          <p:nvPr userDrawn="1"/>
        </p:nvSpPr>
        <p:spPr>
          <a:xfrm>
            <a:off x="5835127" y="-1642692"/>
            <a:ext cx="4581200" cy="45812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3B4A5-68B3-8545-9AFE-578DF86C50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6235" y="910173"/>
            <a:ext cx="1872503" cy="921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2FA49A-A98C-6443-B01D-7612F50EDB51}"/>
              </a:ext>
            </a:extLst>
          </p:cNvPr>
          <p:cNvSpPr/>
          <p:nvPr userDrawn="1"/>
        </p:nvSpPr>
        <p:spPr>
          <a:xfrm>
            <a:off x="0" y="1047750"/>
            <a:ext cx="12192000" cy="581025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1000"/>
                </a:schemeClr>
              </a:gs>
              <a:gs pos="60000">
                <a:schemeClr val="bg1">
                  <a:lumMod val="50000"/>
                  <a:alpha val="85000"/>
                </a:schemeClr>
              </a:gs>
              <a:gs pos="40000">
                <a:schemeClr val="bg1">
                  <a:lumMod val="50000"/>
                  <a:alpha val="8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9AA09F-715D-A34E-94B7-279D5FC00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900" y="3429000"/>
            <a:ext cx="9220200" cy="1017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9EF441D-42DE-CF48-B0AB-48A5E97D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71" y="2200695"/>
            <a:ext cx="9624059" cy="65240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2EFFE-2DFF-024C-9E1C-8AD26C70FB65}"/>
              </a:ext>
            </a:extLst>
          </p:cNvPr>
          <p:cNvGrpSpPr/>
          <p:nvPr userDrawn="1"/>
        </p:nvGrpSpPr>
        <p:grpSpPr>
          <a:xfrm>
            <a:off x="1283971" y="3193643"/>
            <a:ext cx="9624059" cy="2224502"/>
            <a:chOff x="1283971" y="3193643"/>
            <a:chExt cx="9624059" cy="2224502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DDC8259-5439-1141-977E-E10B205DD03B}"/>
                </a:ext>
              </a:extLst>
            </p:cNvPr>
            <p:cNvSpPr/>
            <p:nvPr userDrawn="1"/>
          </p:nvSpPr>
          <p:spPr>
            <a:xfrm rot="5400000">
              <a:off x="5935979" y="-1458365"/>
              <a:ext cx="320043" cy="9624059"/>
            </a:xfrm>
            <a:custGeom>
              <a:avLst/>
              <a:gdLst>
                <a:gd name="connsiteX0" fmla="*/ 0 w 320043"/>
                <a:gd name="connsiteY0" fmla="*/ 9624058 h 9624059"/>
                <a:gd name="connsiteX1" fmla="*/ 0 w 320043"/>
                <a:gd name="connsiteY1" fmla="*/ 22859 h 9624059"/>
                <a:gd name="connsiteX2" fmla="*/ 3 w 320043"/>
                <a:gd name="connsiteY2" fmla="*/ 22859 h 9624059"/>
                <a:gd name="connsiteX3" fmla="*/ 3 w 320043"/>
                <a:gd name="connsiteY3" fmla="*/ 0 h 9624059"/>
                <a:gd name="connsiteX4" fmla="*/ 320043 w 320043"/>
                <a:gd name="connsiteY4" fmla="*/ 0 h 9624059"/>
                <a:gd name="connsiteX5" fmla="*/ 320043 w 320043"/>
                <a:gd name="connsiteY5" fmla="*/ 45718 h 9624059"/>
                <a:gd name="connsiteX6" fmla="*/ 45720 w 320043"/>
                <a:gd name="connsiteY6" fmla="*/ 45718 h 9624059"/>
                <a:gd name="connsiteX7" fmla="*/ 45719 w 320043"/>
                <a:gd name="connsiteY7" fmla="*/ 9578340 h 9624059"/>
                <a:gd name="connsiteX8" fmla="*/ 320041 w 320043"/>
                <a:gd name="connsiteY8" fmla="*/ 9578340 h 9624059"/>
                <a:gd name="connsiteX9" fmla="*/ 320041 w 320043"/>
                <a:gd name="connsiteY9" fmla="*/ 9624059 h 9624059"/>
                <a:gd name="connsiteX10" fmla="*/ 1 w 320043"/>
                <a:gd name="connsiteY10" fmla="*/ 9624059 h 9624059"/>
                <a:gd name="connsiteX11" fmla="*/ 1 w 320043"/>
                <a:gd name="connsiteY11" fmla="*/ 9624058 h 962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43" h="9624059">
                  <a:moveTo>
                    <a:pt x="0" y="9624058"/>
                  </a:moveTo>
                  <a:lnTo>
                    <a:pt x="0" y="22859"/>
                  </a:lnTo>
                  <a:lnTo>
                    <a:pt x="3" y="22859"/>
                  </a:lnTo>
                  <a:lnTo>
                    <a:pt x="3" y="0"/>
                  </a:lnTo>
                  <a:lnTo>
                    <a:pt x="320043" y="0"/>
                  </a:lnTo>
                  <a:lnTo>
                    <a:pt x="320043" y="45718"/>
                  </a:lnTo>
                  <a:lnTo>
                    <a:pt x="45720" y="45718"/>
                  </a:lnTo>
                  <a:lnTo>
                    <a:pt x="45719" y="9578340"/>
                  </a:lnTo>
                  <a:lnTo>
                    <a:pt x="320041" y="9578340"/>
                  </a:lnTo>
                  <a:lnTo>
                    <a:pt x="320041" y="9624059"/>
                  </a:lnTo>
                  <a:lnTo>
                    <a:pt x="1" y="9624059"/>
                  </a:lnTo>
                  <a:lnTo>
                    <a:pt x="1" y="96240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28BC5D8-96D5-C34F-8298-7A33B7CC9695}"/>
                </a:ext>
              </a:extLst>
            </p:cNvPr>
            <p:cNvSpPr/>
            <p:nvPr userDrawn="1"/>
          </p:nvSpPr>
          <p:spPr>
            <a:xfrm rot="16200000" flipV="1">
              <a:off x="5935979" y="-252659"/>
              <a:ext cx="320043" cy="9624059"/>
            </a:xfrm>
            <a:custGeom>
              <a:avLst/>
              <a:gdLst>
                <a:gd name="connsiteX0" fmla="*/ 0 w 320043"/>
                <a:gd name="connsiteY0" fmla="*/ 9624058 h 9624059"/>
                <a:gd name="connsiteX1" fmla="*/ 0 w 320043"/>
                <a:gd name="connsiteY1" fmla="*/ 22859 h 9624059"/>
                <a:gd name="connsiteX2" fmla="*/ 3 w 320043"/>
                <a:gd name="connsiteY2" fmla="*/ 22859 h 9624059"/>
                <a:gd name="connsiteX3" fmla="*/ 3 w 320043"/>
                <a:gd name="connsiteY3" fmla="*/ 0 h 9624059"/>
                <a:gd name="connsiteX4" fmla="*/ 320043 w 320043"/>
                <a:gd name="connsiteY4" fmla="*/ 0 h 9624059"/>
                <a:gd name="connsiteX5" fmla="*/ 320043 w 320043"/>
                <a:gd name="connsiteY5" fmla="*/ 45718 h 9624059"/>
                <a:gd name="connsiteX6" fmla="*/ 45720 w 320043"/>
                <a:gd name="connsiteY6" fmla="*/ 45718 h 9624059"/>
                <a:gd name="connsiteX7" fmla="*/ 45719 w 320043"/>
                <a:gd name="connsiteY7" fmla="*/ 9578340 h 9624059"/>
                <a:gd name="connsiteX8" fmla="*/ 320041 w 320043"/>
                <a:gd name="connsiteY8" fmla="*/ 9578340 h 9624059"/>
                <a:gd name="connsiteX9" fmla="*/ 320041 w 320043"/>
                <a:gd name="connsiteY9" fmla="*/ 9624059 h 9624059"/>
                <a:gd name="connsiteX10" fmla="*/ 1 w 320043"/>
                <a:gd name="connsiteY10" fmla="*/ 9624059 h 9624059"/>
                <a:gd name="connsiteX11" fmla="*/ 1 w 320043"/>
                <a:gd name="connsiteY11" fmla="*/ 9624058 h 962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043" h="9624059">
                  <a:moveTo>
                    <a:pt x="0" y="9624058"/>
                  </a:moveTo>
                  <a:lnTo>
                    <a:pt x="0" y="22859"/>
                  </a:lnTo>
                  <a:lnTo>
                    <a:pt x="3" y="22859"/>
                  </a:lnTo>
                  <a:lnTo>
                    <a:pt x="3" y="0"/>
                  </a:lnTo>
                  <a:lnTo>
                    <a:pt x="320043" y="0"/>
                  </a:lnTo>
                  <a:lnTo>
                    <a:pt x="320043" y="45718"/>
                  </a:lnTo>
                  <a:lnTo>
                    <a:pt x="45720" y="45718"/>
                  </a:lnTo>
                  <a:lnTo>
                    <a:pt x="45719" y="9578340"/>
                  </a:lnTo>
                  <a:lnTo>
                    <a:pt x="320041" y="9578340"/>
                  </a:lnTo>
                  <a:lnTo>
                    <a:pt x="320041" y="9624059"/>
                  </a:lnTo>
                  <a:lnTo>
                    <a:pt x="1" y="9624059"/>
                  </a:lnTo>
                  <a:lnTo>
                    <a:pt x="1" y="96240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DD6367FF-B8D4-624E-87F8-36D5E50D49BE}"/>
                </a:ext>
              </a:extLst>
            </p:cNvPr>
            <p:cNvSpPr/>
            <p:nvPr userDrawn="1"/>
          </p:nvSpPr>
          <p:spPr>
            <a:xfrm rot="13500000">
              <a:off x="5765073" y="4756291"/>
              <a:ext cx="661854" cy="661854"/>
            </a:xfrm>
            <a:prstGeom prst="halfFrame">
              <a:avLst>
                <a:gd name="adj1" fmla="val 6273"/>
                <a:gd name="adj2" fmla="val 62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72FC533-DFC8-1946-8ABA-A4A320022D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33520" y="619078"/>
            <a:ext cx="4555160" cy="2234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C0ADD-098C-0445-BEA6-96A944C3F8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061134" y="638575"/>
            <a:ext cx="1103670" cy="5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84 0.00069 L -0.12461 0.00069 " pathEditMode="relative" rAng="0" ptsTypes="AA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22019 0.06598 " pathEditMode="relative" rAng="0" ptsTypes="AA">
                                      <p:cBhvr>
                                        <p:cTn id="8" dur="2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32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33907 1.48148E-6 " pathEditMode="relative" rAng="0" ptsTypes="AA">
                                      <p:cBhvr>
                                        <p:cTn id="10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1612 -0.0007 " pathEditMode="relative" rAng="0" ptsTypes="AA">
                                      <p:cBhvr>
                                        <p:cTn id="12" dur="2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-0.21341 0.00255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39883 1.11111E-6 " pathEditMode="relative" rAng="0" ptsTypes="AA">
                                      <p:cBhvr>
                                        <p:cTn id="16" dur="2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33906 1.11111E-6 " pathEditMode="relative" rAng="0" ptsTypes="AA">
                                      <p:cBhvr>
                                        <p:cTn id="18" dur="2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-0.30091 0.01412 " pathEditMode="relative" rAng="0" ptsTypes="AA">
                                      <p:cBhvr>
                                        <p:cTn id="20" dur="2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9" y="6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0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/>
      <p:bldP spid="11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B4B6B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>
            <a:extLst>
              <a:ext uri="{FF2B5EF4-FFF2-40B4-BE49-F238E27FC236}">
                <a16:creationId xmlns:a16="http://schemas.microsoft.com/office/drawing/2014/main" id="{D7D0BB45-8770-4FB3-8208-254DBB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71" y="684315"/>
            <a:ext cx="9624059" cy="65240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effectLst>
                  <a:outerShdw blurRad="63500" dist="38100" dir="2700000" algn="tl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5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2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3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0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4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1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3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0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9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6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cloud.washington.edu/resource/subscriptions/f577c0f2-30a7-4c27-af8a-19a8e0dda231/resourceGroups/bidd220b/overview" TargetMode="External"/><Relationship Id="rId2" Type="http://schemas.openxmlformats.org/officeDocument/2006/relationships/hyperlink" Target="https://portal.azure.com/#blade/HubsExtension/BrowseResourceGrou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imothyjpauley/dataFactor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cloud.washington.edu/resource/subscriptions/f577c0f2-30a7-4c27-af8a-19a8e0dda231/resourceGroups/bidd220b/overview" TargetMode="External"/><Relationship Id="rId2" Type="http://schemas.openxmlformats.org/officeDocument/2006/relationships/hyperlink" Target="https://portal.azure.com/#blade/HubsExtension/BrowseResourceGroup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hyperlink" Target="https://github.com/timothyjpauley/dataFactor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ata-factory/quickstart-create-data-factory-copy-data-tool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index.html" TargetMode="External"/><Relationship Id="rId2" Type="http://schemas.openxmlformats.org/officeDocument/2006/relationships/hyperlink" Target="https://www.who.int/emergencies/diseases/novel-coronavirus-2019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2019%E2%80%9320_coronavirus_pandemic" TargetMode="External"/><Relationship Id="rId5" Type="http://schemas.openxmlformats.org/officeDocument/2006/relationships/hyperlink" Target="https://247wallst.com/" TargetMode="External"/><Relationship Id="rId4" Type="http://schemas.openxmlformats.org/officeDocument/2006/relationships/hyperlink" Target="https://bnonews.com/index.php/2020/04/the-latest-coronavirus-case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evelopers/api_python.htm#python2" TargetMode="External"/><Relationship Id="rId2" Type="http://schemas.openxmlformats.org/officeDocument/2006/relationships/hyperlink" Target="https://www.bls.gov/developer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2509B-B6E1-9D46-BF6C-FAFD783D8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Presenter: Tim Pauley</a:t>
            </a:r>
          </a:p>
          <a:p>
            <a:r>
              <a:rPr lang="en-US" dirty="0"/>
              <a:t>Class: BIDD 220 Data Migration Techniques</a:t>
            </a:r>
          </a:p>
          <a:p>
            <a:r>
              <a:rPr lang="en-US" dirty="0"/>
              <a:t>Date Spring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E6B0CD-B834-EF4F-AFA1-83526B4B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SSIS in the Cloud</a:t>
            </a:r>
            <a:br>
              <a:rPr lang="en-US" dirty="0"/>
            </a:br>
            <a:r>
              <a:rPr lang="en-US" dirty="0"/>
              <a:t>Azure Data Factory </a:t>
            </a:r>
          </a:p>
        </p:txBody>
      </p:sp>
      <p:pic>
        <p:nvPicPr>
          <p:cNvPr id="1026" name="Picture 2" descr="Microsoft Azure Data Factory | element61">
            <a:extLst>
              <a:ext uri="{FF2B5EF4-FFF2-40B4-BE49-F238E27FC236}">
                <a16:creationId xmlns:a16="http://schemas.microsoft.com/office/drawing/2014/main" id="{66B714A6-238D-4F12-86C6-30EA6EB1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728" y="3522302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zure Cloud Platform: What Works, What's Needed at ...">
            <a:extLst>
              <a:ext uri="{FF2B5EF4-FFF2-40B4-BE49-F238E27FC236}">
                <a16:creationId xmlns:a16="http://schemas.microsoft.com/office/drawing/2014/main" id="{C63BC56D-07F5-4CB8-B642-A5CB037A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0" y="4908936"/>
            <a:ext cx="3252826" cy="16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56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5778E-A1A1-48C7-A304-CB03B09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Labor – easier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146AB-4525-485A-B933-B27FB30E3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dataset was much easier to work with. Decided to go with it and pull 2020 data by state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514E2-89BF-42F5-A211-30AAF517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15" y="2114492"/>
            <a:ext cx="6122549" cy="35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6854D-936C-4851-84C1-CB668BB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Data into SQL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09DB2-C3ED-4BFF-A571-427720DBD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loaded two Tables into SQL using the excel import option: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BingCovid2020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Unemployment2020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great tool for smaller datasets like this. Here is a screenshot of me loading it to my local instance. The database I created is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Covid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3966BD-9544-4FB0-8A6D-1ECEE3EB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2" y="3155651"/>
            <a:ext cx="6059580" cy="34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data into SQL - Tip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have found you should always use this option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1295A-B838-4ECE-9067-3B93335D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065" y="1695387"/>
            <a:ext cx="7018328" cy="33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have found you should always use this option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045BB-BF24-4E38-B4CC-03DA35F6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88" y="1391477"/>
            <a:ext cx="4504128" cy="46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 scripts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Normally I do some basic data cleansing before I insert into a new database. For instance, I only want May 2020 data, &amp; 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DimDate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Table.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30E64-CA82-4B83-BF20-BDE4728C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3" y="3855269"/>
            <a:ext cx="9361713" cy="21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6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 to portal azure (I usually search for it)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47F55-6B00-4CB1-8D5C-04D3536F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043" y="1638078"/>
            <a:ext cx="7022751" cy="47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Completed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A8D77-E84A-4CB9-86CC-8DF1760F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30" y="1599713"/>
            <a:ext cx="692954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Bing search: Create container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FA43E-57FA-496D-BBC4-88EB23A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16" y="1288126"/>
            <a:ext cx="3252305" cy="42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8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Could not build a container so I built a Data Factory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BB7E-A740-42C3-8E18-88BEF19D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95" y="1600590"/>
            <a:ext cx="7207698" cy="39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0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Could not build a container so I built a Data Factory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BB7E-A740-42C3-8E18-88BEF19D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01" y="2113893"/>
            <a:ext cx="7207698" cy="39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0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A95610-4051-4155-AF53-DBCB03FD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What is Azure Data Factory</a:t>
            </a:r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09ACACB-D702-4DB2-B944-FEFC63FD1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az_ea_font"/>
              </a:rPr>
              <a:t>Microsoft Azure Data Factory is a cloud-based data integration service that automates the movement and transformation of data. 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az_ea_font"/>
              </a:rPr>
              <a:t>You can quickly: create, deploy, schedule, and monitor highly-available, fault tolerant data flow pipelines. Move and transform data of all shapes and sizes and deliver the results to a range of destination storage services. Monitor all of your data pipelines and service health at a glance with a rich visual experience. 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az_ea_font"/>
              </a:rPr>
              <a:t>Easily consume the data produced with BI, analytics tools, and other applications to drive key business insights and decisions.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6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what I got for FREE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Navigate to your new storage account in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Azure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portal.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 the left menu for the storage account, scroll to the Blob service section, then select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Select the +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button.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Type a name for your new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...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 level of public access to the 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container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AB879-991C-47F6-9593-E136EB58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71" y="2046411"/>
            <a:ext cx="8192665" cy="44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Factory- Credentials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where my subscription is located for the Azure Data Factory</a:t>
            </a:r>
          </a:p>
          <a:p>
            <a:pPr algn="l"/>
            <a:r>
              <a:rPr lang="en-US" sz="1600" dirty="0">
                <a:hlinkClick r:id="rId2"/>
              </a:rPr>
              <a:t>https://portal.azure.com/#blade/HubsExtension/BrowseResourceGroups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homepage:</a:t>
            </a:r>
          </a:p>
          <a:p>
            <a:pPr algn="l"/>
            <a:r>
              <a:rPr lang="en-US" sz="1600" dirty="0">
                <a:hlinkClick r:id="rId3"/>
              </a:rPr>
              <a:t>https://portal.azure.com/#@cloud.washington.edu/resource/subscriptions/f577c0f2-30a7-4c27-af8a-19a8e0dda231/resourceGroups/bidd220b/overview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we select [Author] this is like a [New project] and then I set it up with my GitHub profile which is:</a:t>
            </a:r>
          </a:p>
          <a:p>
            <a:pPr algn="l"/>
            <a:r>
              <a:rPr lang="en-US" sz="1600" dirty="0">
                <a:hlinkClick r:id="rId4"/>
              </a:rPr>
              <a:t>https://github.com/timothyjpauley/dataFactory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63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where my subscription is located for the Azure Data Factory</a:t>
            </a:r>
          </a:p>
          <a:p>
            <a:pPr algn="l"/>
            <a:r>
              <a:rPr lang="en-US" sz="1600" dirty="0">
                <a:hlinkClick r:id="rId2"/>
              </a:rPr>
              <a:t>https://portal.azure.com/#blade/HubsExtension/BrowseResourceGroups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homepage:</a:t>
            </a:r>
          </a:p>
          <a:p>
            <a:pPr algn="l"/>
            <a:r>
              <a:rPr lang="en-US" sz="1600" dirty="0">
                <a:hlinkClick r:id="rId3"/>
              </a:rPr>
              <a:t>https://portal.azure.com/#@cloud.washington.edu/resource/subscriptions/f577c0f2-30a7-4c27-af8a-19a8e0dda231/resourceGroups/bidd220b/overview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we select [Author] this is like a [New project] and then I set it up with my GitHub profile which is:</a:t>
            </a:r>
          </a:p>
          <a:p>
            <a:pPr algn="l"/>
            <a:r>
              <a:rPr lang="en-US" sz="1600" dirty="0">
                <a:hlinkClick r:id="rId4"/>
              </a:rPr>
              <a:t>https://github.com/timothyjpauley/dataFactory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161B-192F-49FF-88C9-1F2AC75B6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068" y="1069670"/>
            <a:ext cx="8005111" cy="43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4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Create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F806B-648B-4F8C-803C-60086DC1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57" y="1102473"/>
            <a:ext cx="8644044" cy="46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2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Warehouse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Adjust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B5BF8-6E65-447F-B2CB-CCE1D68E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115" y="1037750"/>
            <a:ext cx="8196962" cy="45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D4393-8353-49CF-AD0D-31034DDC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32" y="955642"/>
            <a:ext cx="8161276" cy="43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7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FCA2-14F2-49A9-B714-69F38401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882" y="537029"/>
            <a:ext cx="5094653" cy="63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export/import tier application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FC88-D9F6-486E-81A9-5CF387E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34" y="320040"/>
            <a:ext cx="4310894" cy="6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0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export/import tier application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FC88-D9F6-486E-81A9-5CF387E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34" y="320040"/>
            <a:ext cx="4310894" cy="6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SQL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export/import tier application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FC88-D9F6-486E-81A9-5CF387E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34" y="320040"/>
            <a:ext cx="4310894" cy="6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743B51E-F324-46E5-A5A3-593AAF4A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– I will demo the yellow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286BB670-A726-4A48-8044-E65F68243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82415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45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Test SQL Server Connection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988DE-6C9F-459B-8174-76D293D1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397" y="627977"/>
            <a:ext cx="3635189" cy="54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Test SQL Server Connection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F568-FDF9-4BE4-A841-3753DCA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07" y="439823"/>
            <a:ext cx="4080802" cy="58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18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copy data –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valitate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D1F1B-499C-40AB-8FFC-A8CAA677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191" y="1267809"/>
            <a:ext cx="8104243" cy="39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28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Copy data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destination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E8E90-2507-4B6F-A38D-B6607A15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30" y="1737359"/>
            <a:ext cx="7715214" cy="35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6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 setup and publish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66928-A03E-4575-B814-7FD1C5D6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59" y="955642"/>
            <a:ext cx="7945577" cy="45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4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Factory–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 setup and publish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2577-33E5-41C3-B42F-8C036D29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24" y="1505184"/>
            <a:ext cx="7407677" cy="40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18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4D44D-F77F-4FE2-B9DC-FD10AFB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Data Factory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A239F-43D3-4404-800C-C2970D531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blob storage account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600" dirty="0">
                <a:hlinkClick r:id="rId2"/>
              </a:rPr>
              <a:t>https://docs.microsoft.com/en-us/azure/data-factory/quickstart-create-data-factory-copy-data-tool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9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5B50-19FC-440C-AADB-C3695082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SSIS and when to use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3E672-4C70-4A0D-852B-400110E44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SSIS On prem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CD924-7912-4C5D-B06E-9B2EE0A73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Prem data </a:t>
            </a:r>
          </a:p>
          <a:p>
            <a:r>
              <a:rPr lang="en-US" dirty="0"/>
              <a:t>Cloud Data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4BEB5-762F-4D32-8828-047148041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55AFF-11C7-4B38-8048-863B710C84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 Prem Data 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9A88A0F-6D0A-45E4-98EE-5BB56CFC2CBE}"/>
              </a:ext>
            </a:extLst>
          </p:cNvPr>
          <p:cNvSpPr/>
          <p:nvPr/>
        </p:nvSpPr>
        <p:spPr>
          <a:xfrm>
            <a:off x="2844140" y="2448710"/>
            <a:ext cx="978408" cy="48463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450DA70-0E55-413B-B158-A02592514907}"/>
              </a:ext>
            </a:extLst>
          </p:cNvPr>
          <p:cNvSpPr/>
          <p:nvPr/>
        </p:nvSpPr>
        <p:spPr>
          <a:xfrm>
            <a:off x="8091054" y="247364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9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CD0303-E463-49E8-8686-247D6534C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Data Factory works well when you have two data sources in the cloud (or more) and would like to schedule refreshes on that dataset. I found the service valuable when working with complex models. For instance I will explain a Power BI example where the service was valuable.</a:t>
            </a:r>
          </a:p>
          <a:p>
            <a:r>
              <a:rPr lang="en-US" sz="1600" dirty="0"/>
              <a:t>The dataset I would like to explore is COVID-19 cases with home sales for King County Washington. </a:t>
            </a:r>
          </a:p>
          <a:p>
            <a:r>
              <a:rPr lang="en-US" sz="1600" dirty="0"/>
              <a:t>Questions:</a:t>
            </a:r>
          </a:p>
          <a:p>
            <a:r>
              <a:rPr lang="en-US" sz="1600" dirty="0"/>
              <a:t>1. Is and COVID cases?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BC954-1F91-4519-99F6-5C904C35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for Demo</a:t>
            </a:r>
          </a:p>
        </p:txBody>
      </p:sp>
    </p:spTree>
    <p:extLst>
      <p:ext uri="{BB962C8B-B14F-4D97-AF65-F5344CB8AC3E}">
        <p14:creationId xmlns:p14="http://schemas.microsoft.com/office/powerpoint/2010/main" val="271864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6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83784-9202-45E6-A0F3-A08B50B6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to the Covid-19 dataset</a:t>
            </a:r>
          </a:p>
        </p:txBody>
      </p:sp>
      <p:cxnSp>
        <p:nvCxnSpPr>
          <p:cNvPr id="40" name="Straight Connector 32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139C0D-B848-4C2A-BF5E-2F01796E1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Went to Bing.com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Selected Covid-19 link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3: Located about this dataset right hand corner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4: Found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account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5: Read about dataset</a:t>
            </a:r>
          </a:p>
          <a:p>
            <a:pPr algn="l"/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What are the sources of the data?</a:t>
            </a:r>
          </a:p>
          <a:p>
            <a:pPr algn="l"/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We collect data from multiple trusted, reliable sources, including the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2"/>
              </a:rPr>
              <a:t>World Health Organization (WHO)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3"/>
              </a:rPr>
              <a:t>Centers for Disease Control and Prevention (CDC)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national and state public health departments,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4"/>
              </a:rPr>
              <a:t>BNO News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5"/>
              </a:rPr>
              <a:t>24/7 Wall St.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and </a:t>
            </a:r>
            <a:r>
              <a:rPr lang="en-US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6"/>
              </a:rPr>
              <a:t>Wikipedia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6: Forked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downloaded dataset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7: Downloaded to folder, opened dataset in excel and added pivot table to explore data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1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EE5F74-B982-4B4D-83AF-F5916B0E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Pivot Table Exploring dataset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C3D2A3-E1DC-46ED-B6AF-E17FB4667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1019" y="643466"/>
            <a:ext cx="6895973" cy="5225628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Review the attributes and insert into a table. By holding down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cntl+down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arrow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cntl+right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this can be accomplished easily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Then by selecting ‘Table Design’ on the ribbon and select’ Summarize in Pivot Table’ we can look at the data in a more useful format </a:t>
            </a: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6F144-0876-4527-A0FE-2E9EBA6B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19" y="3767654"/>
            <a:ext cx="7013667" cy="23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4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07E2-64E2-4449-A40A-5B0FACA26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Pivot Table &amp; getting the dataset to match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A7A6DA-8191-45D2-8C12-C68668DE7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1019" y="643466"/>
            <a:ext cx="6895973" cy="5225628"/>
          </a:xfr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What I noticed at first was the dataset was off once I put it into a pivot table. It took about 10 minutes for me to figure out what was going 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I needed to add in the actual date I was interested in and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location. As you can see below, once I added this in everything aligned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Step 3: I also confirmed the dataset it one day behind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C0AEE-B1FF-46B6-AF70-162E1915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372" y="3170471"/>
            <a:ext cx="2888603" cy="215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AF502-C6E0-4E19-A19E-C98CA888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50" y="3301491"/>
            <a:ext cx="3180896" cy="1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9E78F-96AB-43DC-8F0C-610D4C9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U.S. Bureau of Labor Statistics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546404-F455-40AC-9B05-750C677A6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4882" y="963507"/>
            <a:ext cx="6135097" cy="4938851"/>
          </a:xfrm>
        </p:spPr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 I want to retrieve a dataset by date, of unemployment stats.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 Went to this website: </a:t>
            </a:r>
            <a:r>
              <a:rPr lang="en-US" sz="1600" dirty="0">
                <a:hlinkClick r:id="rId2"/>
              </a:rPr>
              <a:t>https://www.bls.gov/developers/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3: Looked at sample code for Python and C#: </a:t>
            </a:r>
            <a:r>
              <a:rPr lang="en-US" sz="1600" dirty="0">
                <a:hlinkClick r:id="rId3"/>
              </a:rPr>
              <a:t>https://www.bls.gov/developers/api_python.htm#python2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4: reviewed code for Python</a:t>
            </a: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7D1CE-8FFF-480D-B7C6-591FF7017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05" y="3197465"/>
            <a:ext cx="7745789" cy="37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92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59799C-8DAE-44F4-A213-D34C50E3A8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A1106F-392F-431C-9C52-8DDF034A33B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80F9FD1-9FF5-40F2-8A28-768D53442F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Office PowerPoint</Application>
  <PresentationFormat>Widescreen</PresentationFormat>
  <Paragraphs>221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az_ea_font</vt:lpstr>
      <vt:lpstr>Calibri</vt:lpstr>
      <vt:lpstr>Calibri Light</vt:lpstr>
      <vt:lpstr>Roboto</vt:lpstr>
      <vt:lpstr>Retrospect</vt:lpstr>
      <vt:lpstr>SSIS in the Cloud Azure Data Factory </vt:lpstr>
      <vt:lpstr>What is Azure Data Factory</vt:lpstr>
      <vt:lpstr>Features – I will demo the yellow</vt:lpstr>
      <vt:lpstr>When to use SSIS and when to use Azure Data Factory</vt:lpstr>
      <vt:lpstr>Data for Demo</vt:lpstr>
      <vt:lpstr>Steps to the Covid-19 dataset</vt:lpstr>
      <vt:lpstr>Pivot Table Exploring dataset</vt:lpstr>
      <vt:lpstr>Pivot Table &amp; getting the dataset to match</vt:lpstr>
      <vt:lpstr>U.S. Bureau of Labor Statistics</vt:lpstr>
      <vt:lpstr>Department of Labor – easier dataset</vt:lpstr>
      <vt:lpstr>Load Data into SQL</vt:lpstr>
      <vt:lpstr>Load data into SQL - Tip</vt:lpstr>
      <vt:lpstr>The Model</vt:lpstr>
      <vt:lpstr>The Model</vt:lpstr>
      <vt:lpstr>Azure Data Factory</vt:lpstr>
      <vt:lpstr>Azure Data Factory</vt:lpstr>
      <vt:lpstr>Azure Data Factory</vt:lpstr>
      <vt:lpstr>Azure Data Factory</vt:lpstr>
      <vt:lpstr>Azure Data Factory</vt:lpstr>
      <vt:lpstr>Azure Data Factory</vt:lpstr>
      <vt:lpstr>Azure Data Factory- Credentials</vt:lpstr>
      <vt:lpstr>Azure Data Factory</vt:lpstr>
      <vt:lpstr>Azure Data Factory - Create DW</vt:lpstr>
      <vt:lpstr>Azure Data Warehouse - Adjust price</vt:lpstr>
      <vt:lpstr>Azure SQL Server Database</vt:lpstr>
      <vt:lpstr>Azure SQL Server Database – Add  Client  IP Address </vt:lpstr>
      <vt:lpstr>Azure SQL Server Database – export/import tier application </vt:lpstr>
      <vt:lpstr>Azure SQL Server Database – export/import tier application </vt:lpstr>
      <vt:lpstr>Azure SQL Server Database – export/import tier application </vt:lpstr>
      <vt:lpstr>Azure  Data Factory– Test SQL Server Connection</vt:lpstr>
      <vt:lpstr>Azure  Data Factory– Test SQL Server Connection</vt:lpstr>
      <vt:lpstr>Azure  Data Factory– copy data – remember  to  valitate</vt:lpstr>
      <vt:lpstr>Azure  Data Factory– Copy data destination </vt:lpstr>
      <vt:lpstr>Azure  Data Factory–  Github Repo setup and publish</vt:lpstr>
      <vt:lpstr>Azure  Data Factory–  Github Repo setup and publish</vt:lpstr>
      <vt:lpstr>Azure Data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2020-05-25T21:30:51Z</dcterms:created>
  <dcterms:modified xsi:type="dcterms:W3CDTF">2020-05-28T01:28:17Z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2020-05-25T21:35:52Z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a7c7a681-a1d2-43ce-9fcb-8537a6c5bd40</vt:lpwstr>
  </property>
  <property fmtid="{D5CDD505-2E9C-101B-9397-08002B2CF9AE}" pid="8" name="MSIP_Label_f42aa342-8706-4288-bd11-ebb85995028c_ContentBits">
    <vt:lpwstr>0</vt:lpwstr>
  </property>
</Properties>
</file>